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65" r:id="rId3"/>
    <p:sldId id="270" r:id="rId4"/>
    <p:sldId id="272" r:id="rId5"/>
    <p:sldId id="271" r:id="rId6"/>
    <p:sldId id="264" r:id="rId7"/>
    <p:sldId id="274" r:id="rId8"/>
    <p:sldId id="268" r:id="rId9"/>
    <p:sldId id="269" r:id="rId10"/>
    <p:sldId id="258" r:id="rId11"/>
    <p:sldId id="275" r:id="rId12"/>
    <p:sldId id="266" r:id="rId13"/>
    <p:sldId id="267" r:id="rId14"/>
  </p:sldIdLst>
  <p:sldSz cx="9144000" cy="6858000" type="screen4x3"/>
  <p:notesSz cx="7077075" cy="9386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344"/>
          </a:xfrm>
          <a:prstGeom prst="rect">
            <a:avLst/>
          </a:prstGeom>
        </p:spPr>
        <p:txBody>
          <a:bodyPr vert="horz" lIns="94073" tIns="47037" rIns="94073" bIns="47037" rtlCol="0"/>
          <a:lstStyle>
            <a:lvl1pPr algn="l">
              <a:defRPr sz="1200"/>
            </a:lvl1pPr>
          </a:lstStyle>
          <a:p>
            <a:endParaRPr lang="en-US" dirty="0"/>
          </a:p>
        </p:txBody>
      </p:sp>
      <p:sp>
        <p:nvSpPr>
          <p:cNvPr id="3" name="Date Placeholder 2"/>
          <p:cNvSpPr>
            <a:spLocks noGrp="1"/>
          </p:cNvSpPr>
          <p:nvPr>
            <p:ph type="dt" idx="1"/>
          </p:nvPr>
        </p:nvSpPr>
        <p:spPr>
          <a:xfrm>
            <a:off x="4008705" y="0"/>
            <a:ext cx="3066733" cy="469344"/>
          </a:xfrm>
          <a:prstGeom prst="rect">
            <a:avLst/>
          </a:prstGeom>
        </p:spPr>
        <p:txBody>
          <a:bodyPr vert="horz" lIns="94073" tIns="47037" rIns="94073" bIns="47037" rtlCol="0"/>
          <a:lstStyle>
            <a:lvl1pPr algn="r">
              <a:defRPr sz="1200"/>
            </a:lvl1pPr>
          </a:lstStyle>
          <a:p>
            <a:fld id="{A97C678B-5B12-4525-8E21-D14BBDC15A5A}" type="datetimeFigureOut">
              <a:rPr lang="en-US" smtClean="0"/>
              <a:pPr/>
              <a:t>7/11/2016</a:t>
            </a:fld>
            <a:endParaRPr lang="en-US" dirty="0"/>
          </a:p>
        </p:txBody>
      </p:sp>
      <p:sp>
        <p:nvSpPr>
          <p:cNvPr id="4" name="Slide Image Placeholder 3"/>
          <p:cNvSpPr>
            <a:spLocks noGrp="1" noRot="1" noChangeAspect="1"/>
          </p:cNvSpPr>
          <p:nvPr>
            <p:ph type="sldImg" idx="2"/>
          </p:nvPr>
        </p:nvSpPr>
        <p:spPr>
          <a:xfrm>
            <a:off x="1190625" y="703263"/>
            <a:ext cx="4695825" cy="3521075"/>
          </a:xfrm>
          <a:prstGeom prst="rect">
            <a:avLst/>
          </a:prstGeom>
          <a:noFill/>
          <a:ln w="12700">
            <a:solidFill>
              <a:prstClr val="black"/>
            </a:solidFill>
          </a:ln>
        </p:spPr>
        <p:txBody>
          <a:bodyPr vert="horz" lIns="94073" tIns="47037" rIns="94073" bIns="47037" rtlCol="0" anchor="ctr"/>
          <a:lstStyle/>
          <a:p>
            <a:endParaRPr lang="en-US" dirty="0"/>
          </a:p>
        </p:txBody>
      </p:sp>
      <p:sp>
        <p:nvSpPr>
          <p:cNvPr id="5" name="Notes Placeholder 4"/>
          <p:cNvSpPr>
            <a:spLocks noGrp="1"/>
          </p:cNvSpPr>
          <p:nvPr>
            <p:ph type="body" sz="quarter" idx="3"/>
          </p:nvPr>
        </p:nvSpPr>
        <p:spPr>
          <a:xfrm>
            <a:off x="707708" y="4458772"/>
            <a:ext cx="5661660" cy="4224100"/>
          </a:xfrm>
          <a:prstGeom prst="rect">
            <a:avLst/>
          </a:prstGeom>
        </p:spPr>
        <p:txBody>
          <a:bodyPr vert="horz" lIns="94073" tIns="47037" rIns="94073" bIns="4703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5915"/>
            <a:ext cx="3066733" cy="469344"/>
          </a:xfrm>
          <a:prstGeom prst="rect">
            <a:avLst/>
          </a:prstGeom>
        </p:spPr>
        <p:txBody>
          <a:bodyPr vert="horz" lIns="94073" tIns="47037" rIns="94073" bIns="4703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915915"/>
            <a:ext cx="3066733" cy="469344"/>
          </a:xfrm>
          <a:prstGeom prst="rect">
            <a:avLst/>
          </a:prstGeom>
        </p:spPr>
        <p:txBody>
          <a:bodyPr vert="horz" lIns="94073" tIns="47037" rIns="94073" bIns="47037" rtlCol="0" anchor="b"/>
          <a:lstStyle>
            <a:lvl1pPr algn="r">
              <a:defRPr sz="1200"/>
            </a:lvl1pPr>
          </a:lstStyle>
          <a:p>
            <a:fld id="{8FCBBF80-801D-4277-B6EE-E7625D4FA18B}" type="slidenum">
              <a:rPr lang="en-US" smtClean="0"/>
              <a:pPr/>
              <a:t>‹#›</a:t>
            </a:fld>
            <a:endParaRPr lang="en-US" dirty="0"/>
          </a:p>
        </p:txBody>
      </p:sp>
    </p:spTree>
    <p:extLst>
      <p:ext uri="{BB962C8B-B14F-4D97-AF65-F5344CB8AC3E}">
        <p14:creationId xmlns:p14="http://schemas.microsoft.com/office/powerpoint/2010/main" val="3203791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CBBF80-801D-4277-B6EE-E7625D4FA18B}" type="slidenum">
              <a:rPr lang="en-US" smtClean="0"/>
              <a:pPr/>
              <a:t>1</a:t>
            </a:fld>
            <a:endParaRPr lang="en-US" dirty="0"/>
          </a:p>
        </p:txBody>
      </p:sp>
    </p:spTree>
    <p:extLst>
      <p:ext uri="{BB962C8B-B14F-4D97-AF65-F5344CB8AC3E}">
        <p14:creationId xmlns:p14="http://schemas.microsoft.com/office/powerpoint/2010/main" val="6604623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CBBF80-801D-4277-B6EE-E7625D4FA18B}" type="slidenum">
              <a:rPr lang="en-US" smtClean="0"/>
              <a:pPr/>
              <a:t>13</a:t>
            </a:fld>
            <a:endParaRPr lang="en-US" dirty="0"/>
          </a:p>
        </p:txBody>
      </p:sp>
    </p:spTree>
    <p:extLst>
      <p:ext uri="{BB962C8B-B14F-4D97-AF65-F5344CB8AC3E}">
        <p14:creationId xmlns:p14="http://schemas.microsoft.com/office/powerpoint/2010/main" val="21352136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CBBF80-801D-4277-B6EE-E7625D4FA18B}" type="slidenum">
              <a:rPr lang="en-US" smtClean="0"/>
              <a:pPr/>
              <a:t>2</a:t>
            </a:fld>
            <a:endParaRPr lang="en-US" dirty="0"/>
          </a:p>
        </p:txBody>
      </p:sp>
    </p:spTree>
    <p:extLst>
      <p:ext uri="{BB962C8B-B14F-4D97-AF65-F5344CB8AC3E}">
        <p14:creationId xmlns:p14="http://schemas.microsoft.com/office/powerpoint/2010/main" val="2203373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CBBF80-801D-4277-B6EE-E7625D4FA18B}" type="slidenum">
              <a:rPr lang="en-US" smtClean="0"/>
              <a:pPr/>
              <a:t>3</a:t>
            </a:fld>
            <a:endParaRPr lang="en-US" dirty="0"/>
          </a:p>
        </p:txBody>
      </p:sp>
    </p:spTree>
    <p:extLst>
      <p:ext uri="{BB962C8B-B14F-4D97-AF65-F5344CB8AC3E}">
        <p14:creationId xmlns:p14="http://schemas.microsoft.com/office/powerpoint/2010/main" val="2032511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CBBF80-801D-4277-B6EE-E7625D4FA18B}" type="slidenum">
              <a:rPr lang="en-US" smtClean="0"/>
              <a:pPr/>
              <a:t>5</a:t>
            </a:fld>
            <a:endParaRPr lang="en-US" dirty="0"/>
          </a:p>
        </p:txBody>
      </p:sp>
    </p:spTree>
    <p:extLst>
      <p:ext uri="{BB962C8B-B14F-4D97-AF65-F5344CB8AC3E}">
        <p14:creationId xmlns:p14="http://schemas.microsoft.com/office/powerpoint/2010/main" val="2595311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CBBF80-801D-4277-B6EE-E7625D4FA18B}" type="slidenum">
              <a:rPr lang="en-US" smtClean="0"/>
              <a:pPr/>
              <a:t>6</a:t>
            </a:fld>
            <a:endParaRPr lang="en-US" dirty="0"/>
          </a:p>
        </p:txBody>
      </p:sp>
    </p:spTree>
    <p:extLst>
      <p:ext uri="{BB962C8B-B14F-4D97-AF65-F5344CB8AC3E}">
        <p14:creationId xmlns:p14="http://schemas.microsoft.com/office/powerpoint/2010/main" val="1350406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CBBF80-801D-4277-B6EE-E7625D4FA18B}" type="slidenum">
              <a:rPr lang="en-US" smtClean="0"/>
              <a:pPr/>
              <a:t>8</a:t>
            </a:fld>
            <a:endParaRPr lang="en-US" dirty="0"/>
          </a:p>
        </p:txBody>
      </p:sp>
    </p:spTree>
    <p:extLst>
      <p:ext uri="{BB962C8B-B14F-4D97-AF65-F5344CB8AC3E}">
        <p14:creationId xmlns:p14="http://schemas.microsoft.com/office/powerpoint/2010/main" val="2293794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FCBBF80-801D-4277-B6EE-E7625D4FA18B}" type="slidenum">
              <a:rPr lang="en-US" smtClean="0"/>
              <a:pPr/>
              <a:t>9</a:t>
            </a:fld>
            <a:endParaRPr lang="en-US" dirty="0"/>
          </a:p>
        </p:txBody>
      </p:sp>
    </p:spTree>
    <p:extLst>
      <p:ext uri="{BB962C8B-B14F-4D97-AF65-F5344CB8AC3E}">
        <p14:creationId xmlns:p14="http://schemas.microsoft.com/office/powerpoint/2010/main" val="2270667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CBBF80-801D-4277-B6EE-E7625D4FA18B}" type="slidenum">
              <a:rPr lang="en-US" smtClean="0"/>
              <a:pPr/>
              <a:t>10</a:t>
            </a:fld>
            <a:endParaRPr lang="en-US" dirty="0"/>
          </a:p>
        </p:txBody>
      </p:sp>
    </p:spTree>
    <p:extLst>
      <p:ext uri="{BB962C8B-B14F-4D97-AF65-F5344CB8AC3E}">
        <p14:creationId xmlns:p14="http://schemas.microsoft.com/office/powerpoint/2010/main" val="3957816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CBBF80-801D-4277-B6EE-E7625D4FA18B}" type="slidenum">
              <a:rPr lang="en-US" smtClean="0"/>
              <a:pPr/>
              <a:t>12</a:t>
            </a:fld>
            <a:endParaRPr lang="en-US" dirty="0"/>
          </a:p>
        </p:txBody>
      </p:sp>
    </p:spTree>
    <p:extLst>
      <p:ext uri="{BB962C8B-B14F-4D97-AF65-F5344CB8AC3E}">
        <p14:creationId xmlns:p14="http://schemas.microsoft.com/office/powerpoint/2010/main" val="3881349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4CF70CC-2643-4A72-8425-4BE4C68A2DEF}" type="datetimeFigureOut">
              <a:rPr lang="en-US" smtClean="0"/>
              <a:pPr/>
              <a:t>7/11/2016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349D4429-89D2-4D4B-A548-A8305E4C9AC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med" advTm="638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CF70CC-2643-4A72-8425-4BE4C68A2DEF}" type="datetimeFigureOut">
              <a:rPr lang="en-US" smtClean="0"/>
              <a:pPr/>
              <a:t>7/11/2016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9D4429-89D2-4D4B-A548-A8305E4C9AC6}" type="slidenum">
              <a:rPr lang="en-US" smtClean="0"/>
              <a:pPr/>
              <a:t>‹#›</a:t>
            </a:fld>
            <a:endParaRPr lang="en-US" dirty="0"/>
          </a:p>
        </p:txBody>
      </p:sp>
    </p:spTree>
  </p:cSld>
  <p:clrMapOvr>
    <a:masterClrMapping/>
  </p:clrMapOvr>
  <p:transition spd="med" advTm="638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CF70CC-2643-4A72-8425-4BE4C68A2DEF}" type="datetimeFigureOut">
              <a:rPr lang="en-US" smtClean="0"/>
              <a:pPr/>
              <a:t>7/11/2016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9D4429-89D2-4D4B-A548-A8305E4C9AC6}" type="slidenum">
              <a:rPr lang="en-US" smtClean="0"/>
              <a:pPr/>
              <a:t>‹#›</a:t>
            </a:fld>
            <a:endParaRPr lang="en-US" dirty="0"/>
          </a:p>
        </p:txBody>
      </p:sp>
    </p:spTree>
  </p:cSld>
  <p:clrMapOvr>
    <a:masterClrMapping/>
  </p:clrMapOvr>
  <p:transition spd="med" advTm="638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CF70CC-2643-4A72-8425-4BE4C68A2DEF}" type="datetimeFigureOut">
              <a:rPr lang="en-US" smtClean="0"/>
              <a:pPr/>
              <a:t>7/11/2016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9D4429-89D2-4D4B-A548-A8305E4C9AC6}" type="slidenum">
              <a:rPr lang="en-US" smtClean="0"/>
              <a:pPr/>
              <a:t>‹#›</a:t>
            </a:fld>
            <a:endParaRPr lang="en-US" dirty="0"/>
          </a:p>
        </p:txBody>
      </p:sp>
    </p:spTree>
  </p:cSld>
  <p:clrMapOvr>
    <a:masterClrMapping/>
  </p:clrMapOvr>
  <p:transition spd="med" advTm="638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4CF70CC-2643-4A72-8425-4BE4C68A2DEF}" type="datetimeFigureOut">
              <a:rPr lang="en-US" smtClean="0"/>
              <a:pPr/>
              <a:t>7/11/2016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9D4429-89D2-4D4B-A548-A8305E4C9AC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spd="med" advTm="638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CF70CC-2643-4A72-8425-4BE4C68A2DEF}" type="datetimeFigureOut">
              <a:rPr lang="en-US" smtClean="0"/>
              <a:pPr/>
              <a:t>7/11/2016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9D4429-89D2-4D4B-A548-A8305E4C9AC6}" type="slidenum">
              <a:rPr lang="en-US" smtClean="0"/>
              <a:pPr/>
              <a:t>‹#›</a:t>
            </a:fld>
            <a:endParaRPr lang="en-US" dirty="0"/>
          </a:p>
        </p:txBody>
      </p:sp>
    </p:spTree>
  </p:cSld>
  <p:clrMapOvr>
    <a:masterClrMapping/>
  </p:clrMapOvr>
  <p:transition spd="med" advTm="638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4CF70CC-2643-4A72-8425-4BE4C68A2DEF}" type="datetimeFigureOut">
              <a:rPr lang="en-US" smtClean="0"/>
              <a:pPr/>
              <a:t>7/11/2016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9D4429-89D2-4D4B-A548-A8305E4C9AC6}" type="slidenum">
              <a:rPr lang="en-US" smtClean="0"/>
              <a:pPr/>
              <a:t>‹#›</a:t>
            </a:fld>
            <a:endParaRPr lang="en-US" dirty="0"/>
          </a:p>
        </p:txBody>
      </p:sp>
    </p:spTree>
  </p:cSld>
  <p:clrMapOvr>
    <a:masterClrMapping/>
  </p:clrMapOvr>
  <p:transition spd="med" advTm="638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CF70CC-2643-4A72-8425-4BE4C68A2DEF}" type="datetimeFigureOut">
              <a:rPr lang="en-US" smtClean="0"/>
              <a:pPr/>
              <a:t>7/11/2016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9D4429-89D2-4D4B-A548-A8305E4C9AC6}" type="slidenum">
              <a:rPr lang="en-US" smtClean="0"/>
              <a:pPr/>
              <a:t>‹#›</a:t>
            </a:fld>
            <a:endParaRPr lang="en-US" dirty="0"/>
          </a:p>
        </p:txBody>
      </p:sp>
    </p:spTree>
  </p:cSld>
  <p:clrMapOvr>
    <a:masterClrMapping/>
  </p:clrMapOvr>
  <p:transition spd="med" advTm="638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CF70CC-2643-4A72-8425-4BE4C68A2DEF}" type="datetimeFigureOut">
              <a:rPr lang="en-US" smtClean="0"/>
              <a:pPr/>
              <a:t>7/11/2016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9D4429-89D2-4D4B-A548-A8305E4C9AC6}" type="slidenum">
              <a:rPr lang="en-US" smtClean="0"/>
              <a:pPr/>
              <a:t>‹#›</a:t>
            </a:fld>
            <a:endParaRPr lang="en-US" dirty="0"/>
          </a:p>
        </p:txBody>
      </p:sp>
    </p:spTree>
  </p:cSld>
  <p:clrMapOvr>
    <a:masterClrMapping/>
  </p:clrMapOvr>
  <p:transition spd="med" advTm="638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CF70CC-2643-4A72-8425-4BE4C68A2DEF}" type="datetimeFigureOut">
              <a:rPr lang="en-US" smtClean="0"/>
              <a:pPr/>
              <a:t>7/11/2016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9D4429-89D2-4D4B-A548-A8305E4C9AC6}" type="slidenum">
              <a:rPr lang="en-US" smtClean="0"/>
              <a:pPr/>
              <a:t>‹#›</a:t>
            </a:fld>
            <a:endParaRPr lang="en-US" dirty="0"/>
          </a:p>
        </p:txBody>
      </p:sp>
    </p:spTree>
  </p:cSld>
  <p:clrMapOvr>
    <a:masterClrMapping/>
  </p:clrMapOvr>
  <p:transition spd="med" advTm="638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CF70CC-2643-4A72-8425-4BE4C68A2DEF}" type="datetimeFigureOut">
              <a:rPr lang="en-US" smtClean="0"/>
              <a:pPr/>
              <a:t>7/11/2016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349D4429-89D2-4D4B-A548-A8305E4C9AC6}"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med" advTm="6380">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CF70CC-2643-4A72-8425-4BE4C68A2DEF}" type="datetimeFigureOut">
              <a:rPr lang="en-US" smtClean="0"/>
              <a:pPr/>
              <a:t>7/11/2016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9D4429-89D2-4D4B-A548-A8305E4C9AC6}"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advTm="6380">
    <p:random/>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lcochran@pcboe.net"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lynnescochran@gmail.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6" descr="lynne 2009.jpg"/>
          <p:cNvPicPr>
            <a:picLocks noChangeAspect="1"/>
          </p:cNvPicPr>
          <p:nvPr/>
        </p:nvPicPr>
        <p:blipFill>
          <a:blip r:embed="rId3" cstate="print"/>
          <a:srcRect l="5556" r="5556"/>
          <a:stretch>
            <a:fillRect/>
          </a:stretch>
        </p:blipFill>
        <p:spPr>
          <a:xfrm rot="5400000">
            <a:off x="-342901" y="2019299"/>
            <a:ext cx="5029201" cy="3276600"/>
          </a:xfrm>
          <a:prstGeom prst="rect">
            <a:avLst/>
          </a:prstGeom>
        </p:spPr>
      </p:pic>
      <p:sp>
        <p:nvSpPr>
          <p:cNvPr id="7" name="Rectangle 6"/>
          <p:cNvSpPr/>
          <p:nvPr/>
        </p:nvSpPr>
        <p:spPr>
          <a:xfrm>
            <a:off x="4343400" y="1905000"/>
            <a:ext cx="4243149"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solidFill>
                  <a:srgbClr val="FF0000"/>
                </a:solidFill>
                <a:effectLst>
                  <a:outerShdw blurRad="50800" algn="tl" rotWithShape="0">
                    <a:srgbClr val="000000"/>
                  </a:outerShdw>
                </a:effectLst>
              </a:rPr>
              <a:t>Ms. Cochran</a:t>
            </a:r>
            <a:endParaRPr lang="en-US" sz="5400" b="1" cap="none" spc="0"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9" name="Rectangle 8"/>
          <p:cNvSpPr/>
          <p:nvPr/>
        </p:nvSpPr>
        <p:spPr>
          <a:xfrm>
            <a:off x="4038600" y="3352800"/>
            <a:ext cx="4876800" cy="175432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solidFill>
                  <a:schemeClr val="tx2"/>
                </a:solidFill>
                <a:effectLst>
                  <a:outerShdw blurRad="80000" dist="40000" dir="5040000" algn="tl">
                    <a:srgbClr val="000000">
                      <a:alpha val="30000"/>
                    </a:srgbClr>
                  </a:outerShdw>
                </a:effectLst>
              </a:rPr>
              <a:t>Welcome to </a:t>
            </a:r>
            <a:r>
              <a:rPr lang="en-US" sz="5400" b="1" dirty="0" smtClean="0">
                <a:ln w="11430"/>
                <a:solidFill>
                  <a:schemeClr val="tx2"/>
                </a:solidFill>
                <a:effectLst>
                  <a:outerShdw blurRad="80000" dist="40000" dir="5040000" algn="tl">
                    <a:srgbClr val="000000">
                      <a:alpha val="30000"/>
                    </a:srgbClr>
                  </a:outerShdw>
                </a:effectLst>
              </a:rPr>
              <a:t>Kindergarten</a:t>
            </a:r>
            <a:r>
              <a:rPr lang="en-US" sz="5400" b="1" cap="none" spc="0" dirty="0" smtClean="0">
                <a:ln w="11430"/>
                <a:solidFill>
                  <a:schemeClr val="tx2"/>
                </a:solidFill>
                <a:effectLst>
                  <a:outerShdw blurRad="80000" dist="40000" dir="5040000" algn="tl">
                    <a:srgbClr val="000000">
                      <a:alpha val="30000"/>
                    </a:srgbClr>
                  </a:outerShdw>
                </a:effectLst>
              </a:rPr>
              <a:t>!</a:t>
            </a:r>
            <a:endParaRPr lang="en-US" sz="5400" b="1" cap="none" spc="0" dirty="0">
              <a:ln w="11430"/>
              <a:solidFill>
                <a:schemeClr val="tx2"/>
              </a:solidFill>
              <a:effectLst>
                <a:outerShdw blurRad="80000" dist="40000" dir="5040000" algn="tl">
                  <a:srgbClr val="000000">
                    <a:alpha val="30000"/>
                  </a:srgbClr>
                </a:outerShdw>
              </a:effectLst>
            </a:endParaRPr>
          </a:p>
        </p:txBody>
      </p:sp>
    </p:spTree>
  </p:cSld>
  <p:clrMapOvr>
    <a:masterClrMapping/>
  </p:clrMapOvr>
  <p:transition spd="med" advClick="0" advTm="15059">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143000"/>
          </a:xfrm>
        </p:spPr>
        <p:txBody>
          <a:bodyPr>
            <a:normAutofit fontScale="90000"/>
          </a:bodyPr>
          <a:lstStyle/>
          <a:p>
            <a:pPr algn="ctr"/>
            <a:r>
              <a:rPr lang="en-US" b="1" dirty="0" smtClean="0">
                <a:solidFill>
                  <a:schemeClr val="bg2">
                    <a:lumMod val="25000"/>
                  </a:schemeClr>
                </a:solidFill>
                <a:latin typeface="Kristen ITC" pitchFamily="66" charset="0"/>
              </a:rPr>
              <a:t>Accelerated Reading Program</a:t>
            </a:r>
            <a:endParaRPr lang="en-US" b="1" dirty="0">
              <a:solidFill>
                <a:schemeClr val="bg2">
                  <a:lumMod val="25000"/>
                </a:schemeClr>
              </a:solidFill>
              <a:latin typeface="Kristen ITC" pitchFamily="66" charset="0"/>
            </a:endParaRPr>
          </a:p>
        </p:txBody>
      </p:sp>
      <p:sp>
        <p:nvSpPr>
          <p:cNvPr id="3" name="Content Placeholder 2"/>
          <p:cNvSpPr>
            <a:spLocks noGrp="1"/>
          </p:cNvSpPr>
          <p:nvPr>
            <p:ph idx="1"/>
          </p:nvPr>
        </p:nvSpPr>
        <p:spPr>
          <a:xfrm>
            <a:off x="457200" y="2209800"/>
            <a:ext cx="8229600" cy="4389120"/>
          </a:xfrm>
        </p:spPr>
        <p:txBody>
          <a:bodyPr>
            <a:normAutofit/>
          </a:bodyPr>
          <a:lstStyle/>
          <a:p>
            <a:pPr algn="ctr"/>
            <a:endParaRPr lang="en-US" sz="3200" b="1" dirty="0" smtClean="0">
              <a:solidFill>
                <a:schemeClr val="accent2">
                  <a:lumMod val="75000"/>
                </a:schemeClr>
              </a:solidFill>
              <a:latin typeface="Kristen ITC" pitchFamily="66" charset="0"/>
            </a:endParaRPr>
          </a:p>
          <a:p>
            <a:pPr algn="ctr"/>
            <a:r>
              <a:rPr lang="en-US" sz="3200" dirty="0" smtClean="0">
                <a:latin typeface="Kristen ITC" pitchFamily="66" charset="0"/>
              </a:rPr>
              <a:t>Students must read and test on </a:t>
            </a:r>
          </a:p>
          <a:p>
            <a:pPr marL="0" indent="0" algn="ctr">
              <a:buNone/>
            </a:pPr>
            <a:r>
              <a:rPr lang="en-US" sz="3200" dirty="0">
                <a:latin typeface="Kristen ITC" pitchFamily="66" charset="0"/>
              </a:rPr>
              <a:t> </a:t>
            </a:r>
            <a:r>
              <a:rPr lang="en-US" sz="3200" dirty="0" smtClean="0">
                <a:latin typeface="Kristen ITC" pitchFamily="66" charset="0"/>
              </a:rPr>
              <a:t>AR books during each 9-weeks.   </a:t>
            </a:r>
          </a:p>
          <a:p>
            <a:pPr algn="ctr"/>
            <a:endParaRPr lang="en-US" sz="3200" dirty="0" smtClean="0">
              <a:latin typeface="Kristen ITC" pitchFamily="66" charset="0"/>
            </a:endParaRPr>
          </a:p>
          <a:p>
            <a:pPr algn="ctr"/>
            <a:r>
              <a:rPr lang="en-US" sz="3200" dirty="0" smtClean="0">
                <a:latin typeface="Kristen ITC" pitchFamily="66" charset="0"/>
              </a:rPr>
              <a:t>Prizes will be awarded for </a:t>
            </a:r>
          </a:p>
          <a:p>
            <a:pPr marL="0" indent="0" algn="ctr">
              <a:buNone/>
            </a:pPr>
            <a:r>
              <a:rPr lang="en-US" sz="3200" dirty="0" smtClean="0">
                <a:latin typeface="Kristen ITC" pitchFamily="66" charset="0"/>
              </a:rPr>
              <a:t>accumulated AR points.</a:t>
            </a:r>
            <a:endParaRPr lang="en-US" sz="3200" dirty="0">
              <a:latin typeface="Kristen ITC" pitchFamily="66" charset="0"/>
            </a:endParaRPr>
          </a:p>
        </p:txBody>
      </p:sp>
    </p:spTree>
  </p:cSld>
  <p:clrMapOvr>
    <a:masterClrMapping/>
  </p:clrMapOvr>
  <p:transition spd="med" advTm="15020">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Comic Sans MS" panose="030F0702030302020204" pitchFamily="66" charset="0"/>
              </a:rPr>
              <a:t>We  excel in </a:t>
            </a:r>
            <a:r>
              <a:rPr lang="en-US" b="1" dirty="0" smtClean="0">
                <a:solidFill>
                  <a:srgbClr val="FF0000"/>
                </a:solidFill>
                <a:latin typeface="Comic Sans MS" panose="030F0702030302020204" pitchFamily="66" charset="0"/>
              </a:rPr>
              <a:t>IXL</a:t>
            </a:r>
            <a:r>
              <a:rPr lang="en-US" dirty="0" smtClean="0">
                <a:solidFill>
                  <a:schemeClr val="accent1"/>
                </a:solidFill>
                <a:latin typeface="Comic Sans MS" panose="030F0702030302020204" pitchFamily="66" charset="0"/>
              </a:rPr>
              <a:t> !</a:t>
            </a:r>
            <a:endParaRPr lang="en-US" dirty="0">
              <a:solidFill>
                <a:schemeClr val="accent1"/>
              </a:solidFill>
              <a:latin typeface="Comic Sans MS" panose="030F0702030302020204" pitchFamily="66" charset="0"/>
            </a:endParaRPr>
          </a:p>
        </p:txBody>
      </p:sp>
      <p:sp>
        <p:nvSpPr>
          <p:cNvPr id="3" name="Content Placeholder 2"/>
          <p:cNvSpPr>
            <a:spLocks noGrp="1"/>
          </p:cNvSpPr>
          <p:nvPr>
            <p:ph idx="1"/>
          </p:nvPr>
        </p:nvSpPr>
        <p:spPr>
          <a:xfrm>
            <a:off x="1371600" y="2667000"/>
            <a:ext cx="7315200" cy="3657600"/>
          </a:xfrm>
        </p:spPr>
        <p:txBody>
          <a:bodyPr>
            <a:normAutofit/>
          </a:bodyPr>
          <a:lstStyle/>
          <a:p>
            <a:r>
              <a:rPr lang="en-US" sz="2800" dirty="0" smtClean="0">
                <a:latin typeface="Comic Sans MS" panose="030F0702030302020204" pitchFamily="66" charset="0"/>
              </a:rPr>
              <a:t>We practice our math skills using an awesome online program called IXL. We earn ribbons and prizes for achieving mastery in math! Students may also use the program at home by logging in to the following website</a:t>
            </a:r>
            <a:r>
              <a:rPr lang="en-US" sz="2800" dirty="0">
                <a:latin typeface="Comic Sans MS" panose="030F0702030302020204" pitchFamily="66" charset="0"/>
              </a:rPr>
              <a:t>: https://www.ixl.com/</a:t>
            </a:r>
          </a:p>
        </p:txBody>
      </p:sp>
    </p:spTree>
    <p:extLst>
      <p:ext uri="{BB962C8B-B14F-4D97-AF65-F5344CB8AC3E}">
        <p14:creationId xmlns:p14="http://schemas.microsoft.com/office/powerpoint/2010/main" val="416603119"/>
      </p:ext>
    </p:extLst>
  </p:cSld>
  <p:clrMapOvr>
    <a:masterClrMapping/>
  </p:clrMapOvr>
  <p:transition spd="med" advTm="6380">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Kristen ITC" pitchFamily="66" charset="0"/>
              </a:rPr>
              <a:t>Grading Procedures</a:t>
            </a:r>
            <a:endParaRPr lang="en-US" b="1" dirty="0">
              <a:latin typeface="Kristen ITC" pitchFamily="66" charset="0"/>
            </a:endParaRPr>
          </a:p>
        </p:txBody>
      </p:sp>
      <p:sp>
        <p:nvSpPr>
          <p:cNvPr id="3" name="Content Placeholder 2"/>
          <p:cNvSpPr>
            <a:spLocks noGrp="1"/>
          </p:cNvSpPr>
          <p:nvPr>
            <p:ph sz="half" idx="1"/>
          </p:nvPr>
        </p:nvSpPr>
        <p:spPr>
          <a:xfrm>
            <a:off x="457200" y="1905001"/>
            <a:ext cx="4038600" cy="4449924"/>
          </a:xfrm>
        </p:spPr>
        <p:txBody>
          <a:bodyPr>
            <a:noAutofit/>
          </a:bodyPr>
          <a:lstStyle/>
          <a:p>
            <a:pPr>
              <a:buNone/>
            </a:pPr>
            <a:r>
              <a:rPr lang="en-US" sz="2000" dirty="0" smtClean="0">
                <a:latin typeface="Kristen ITC" pitchFamily="66" charset="0"/>
              </a:rPr>
              <a:t>    </a:t>
            </a:r>
            <a:endParaRPr lang="en-US" sz="2000" dirty="0">
              <a:latin typeface="Kristen ITC" pitchFamily="66" charset="0"/>
            </a:endParaRPr>
          </a:p>
        </p:txBody>
      </p:sp>
      <p:sp>
        <p:nvSpPr>
          <p:cNvPr id="4" name="Content Placeholder 3"/>
          <p:cNvSpPr>
            <a:spLocks noGrp="1"/>
          </p:cNvSpPr>
          <p:nvPr>
            <p:ph sz="half" idx="2"/>
          </p:nvPr>
        </p:nvSpPr>
        <p:spPr>
          <a:xfrm>
            <a:off x="685800" y="1981200"/>
            <a:ext cx="8001000" cy="4343400"/>
          </a:xfrm>
        </p:spPr>
        <p:txBody>
          <a:bodyPr>
            <a:normAutofit/>
          </a:bodyPr>
          <a:lstStyle/>
          <a:p>
            <a:r>
              <a:rPr lang="en-US" dirty="0" smtClean="0">
                <a:latin typeface="Kristen ITC" pitchFamily="66" charset="0"/>
              </a:rPr>
              <a:t>Detailed Progress Reports will be sent home at the midpoint of each 9 wks.</a:t>
            </a:r>
          </a:p>
          <a:p>
            <a:endParaRPr lang="en-US" dirty="0" smtClean="0">
              <a:latin typeface="Kristen ITC" pitchFamily="66" charset="0"/>
            </a:endParaRPr>
          </a:p>
          <a:p>
            <a:r>
              <a:rPr lang="en-US" dirty="0" smtClean="0">
                <a:latin typeface="Kristen ITC" pitchFamily="66" charset="0"/>
              </a:rPr>
              <a:t>Report Cards will be sent home at the end of each 9 wk. grading period.</a:t>
            </a:r>
          </a:p>
          <a:p>
            <a:endParaRPr lang="en-US" dirty="0" smtClean="0">
              <a:latin typeface="Kristen ITC" pitchFamily="66" charset="0"/>
            </a:endParaRPr>
          </a:p>
          <a:p>
            <a:r>
              <a:rPr lang="en-US" dirty="0" smtClean="0">
                <a:latin typeface="Kristen ITC" pitchFamily="66" charset="0"/>
              </a:rPr>
              <a:t>Conferences may be scheduled through the front office when desired.  Emails and texts are also welcome.</a:t>
            </a:r>
            <a:endParaRPr lang="en-US" dirty="0">
              <a:latin typeface="Kristen ITC" pitchFamily="66" charset="0"/>
            </a:endParaRPr>
          </a:p>
        </p:txBody>
      </p:sp>
    </p:spTree>
  </p:cSld>
  <p:clrMapOvr>
    <a:masterClrMapping/>
  </p:clrMapOvr>
  <p:transition spd="med" advClick="0" advTm="18540">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057400"/>
          </a:xfrm>
        </p:spPr>
        <p:txBody>
          <a:bodyPr>
            <a:normAutofit fontScale="90000"/>
          </a:bodyPr>
          <a:lstStyle/>
          <a:p>
            <a:pPr algn="ctr"/>
            <a:r>
              <a:rPr lang="en-US" dirty="0" smtClean="0">
                <a:hlinkClick r:id="rId3"/>
              </a:rPr>
              <a:t/>
            </a:r>
            <a:br>
              <a:rPr lang="en-US" dirty="0" smtClean="0">
                <a:hlinkClick r:id="rId3"/>
              </a:rPr>
            </a:br>
            <a:r>
              <a:rPr lang="en-US" dirty="0">
                <a:hlinkClick r:id="rId3"/>
              </a:rPr>
              <a:t/>
            </a:r>
            <a:br>
              <a:rPr lang="en-US" dirty="0">
                <a:hlinkClick r:id="rId3"/>
              </a:rPr>
            </a:br>
            <a:r>
              <a:rPr lang="en-US" dirty="0" smtClean="0">
                <a:hlinkClick r:id="rId3"/>
              </a:rPr>
              <a:t/>
            </a:r>
            <a:br>
              <a:rPr lang="en-US" dirty="0" smtClean="0">
                <a:hlinkClick r:id="rId3"/>
              </a:rPr>
            </a:br>
            <a:r>
              <a:rPr lang="en-US" dirty="0">
                <a:hlinkClick r:id="rId3"/>
              </a:rPr>
              <a:t/>
            </a:r>
            <a:br>
              <a:rPr lang="en-US" dirty="0">
                <a:hlinkClick r:id="rId3"/>
              </a:rPr>
            </a:br>
            <a:r>
              <a:rPr lang="en-US" dirty="0" smtClean="0">
                <a:hlinkClick r:id="rId3"/>
              </a:rPr>
              <a:t/>
            </a:r>
            <a:br>
              <a:rPr lang="en-US" dirty="0" smtClean="0">
                <a:hlinkClick r:id="rId3"/>
              </a:rPr>
            </a:br>
            <a:r>
              <a:rPr lang="en-US" dirty="0">
                <a:hlinkClick r:id="rId3"/>
              </a:rPr>
              <a:t/>
            </a:r>
            <a:br>
              <a:rPr lang="en-US" dirty="0">
                <a:hlinkClick r:id="rId3"/>
              </a:rPr>
            </a:br>
            <a:r>
              <a:rPr lang="en-US" dirty="0" smtClean="0">
                <a:hlinkClick r:id="rId3"/>
              </a:rPr>
              <a:t/>
            </a:r>
            <a:br>
              <a:rPr lang="en-US" dirty="0" smtClean="0">
                <a:hlinkClick r:id="rId3"/>
              </a:rPr>
            </a:br>
            <a:r>
              <a:rPr lang="en-US" dirty="0">
                <a:hlinkClick r:id="rId3"/>
              </a:rPr>
              <a:t/>
            </a:r>
            <a:br>
              <a:rPr lang="en-US" dirty="0">
                <a:hlinkClick r:id="rId3"/>
              </a:rPr>
            </a:br>
            <a:r>
              <a:rPr lang="en-US" dirty="0" smtClean="0">
                <a:hlinkClick r:id="rId3"/>
              </a:rPr>
              <a:t>lcochran@pcboe.net</a:t>
            </a:r>
            <a:r>
              <a:rPr lang="en-US" dirty="0" smtClean="0"/>
              <a:t/>
            </a:r>
            <a:br>
              <a:rPr lang="en-US" dirty="0" smtClean="0"/>
            </a:br>
            <a:r>
              <a:rPr lang="en-US" dirty="0" smtClean="0">
                <a:hlinkClick r:id="rId4"/>
              </a:rPr>
              <a:t>lynnescochran@gmail.com</a:t>
            </a:r>
            <a:r>
              <a:rPr lang="en-US" dirty="0" smtClean="0"/>
              <a:t/>
            </a:r>
            <a:br>
              <a:rPr lang="en-US" dirty="0" smtClean="0"/>
            </a:br>
            <a:r>
              <a:rPr lang="en-US" dirty="0" smtClean="0"/>
              <a:t>Cell:  706-442-3436</a:t>
            </a:r>
            <a:endParaRPr lang="en-US" dirty="0"/>
          </a:p>
        </p:txBody>
      </p:sp>
      <p:pic>
        <p:nvPicPr>
          <p:cNvPr id="1026" name="Picture 2" descr="C:\Users\Owner\AppData\Local\Microsoft\Windows\Temporary Internet Files\Content.IE5\X345MIHG\MCj04417080000[1].png"/>
          <p:cNvPicPr>
            <a:picLocks noChangeAspect="1" noChangeArrowheads="1"/>
          </p:cNvPicPr>
          <p:nvPr/>
        </p:nvPicPr>
        <p:blipFill>
          <a:blip r:embed="rId5" cstate="print"/>
          <a:srcRect/>
          <a:stretch>
            <a:fillRect/>
          </a:stretch>
        </p:blipFill>
        <p:spPr bwMode="auto">
          <a:xfrm>
            <a:off x="3200400" y="3276600"/>
            <a:ext cx="2743200" cy="2743200"/>
          </a:xfrm>
          <a:prstGeom prst="rect">
            <a:avLst/>
          </a:prstGeom>
          <a:noFill/>
        </p:spPr>
      </p:pic>
    </p:spTree>
  </p:cSld>
  <p:clrMapOvr>
    <a:masterClrMapping/>
  </p:clrMapOvr>
  <p:transition spd="med" advTm="15229">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latin typeface="Kristen ITC" pitchFamily="66" charset="0"/>
              </a:rPr>
              <a:t>Ms. Lynne Cochran</a:t>
            </a:r>
            <a:endParaRPr lang="en-US" b="1" dirty="0">
              <a:solidFill>
                <a:schemeClr val="accent1"/>
              </a:solidFill>
              <a:latin typeface="Kristen ITC" pitchFamily="66" charset="0"/>
            </a:endParaRPr>
          </a:p>
        </p:txBody>
      </p:sp>
      <p:sp>
        <p:nvSpPr>
          <p:cNvPr id="3" name="Content Placeholder 2"/>
          <p:cNvSpPr>
            <a:spLocks noGrp="1"/>
          </p:cNvSpPr>
          <p:nvPr>
            <p:ph idx="1"/>
          </p:nvPr>
        </p:nvSpPr>
        <p:spPr>
          <a:xfrm>
            <a:off x="457200" y="2209800"/>
            <a:ext cx="8229600" cy="4114800"/>
          </a:xfrm>
        </p:spPr>
        <p:txBody>
          <a:bodyPr>
            <a:normAutofit fontScale="92500"/>
          </a:bodyPr>
          <a:lstStyle/>
          <a:p>
            <a:r>
              <a:rPr lang="en-US" dirty="0" smtClean="0">
                <a:latin typeface="Kristen ITC" pitchFamily="66" charset="0"/>
              </a:rPr>
              <a:t>I am a professional educator with 26 years of experience teaching elementary students in grades Kindergarten through 6.  I consider it a blessed privilege to teach and will do my best to provide a safe and motivational learning environment for your child.</a:t>
            </a:r>
          </a:p>
          <a:p>
            <a:endParaRPr lang="en-US" dirty="0" smtClean="0">
              <a:latin typeface="Kristen ITC" pitchFamily="66" charset="0"/>
            </a:endParaRPr>
          </a:p>
          <a:p>
            <a:r>
              <a:rPr lang="en-US" dirty="0" smtClean="0">
                <a:latin typeface="Kristen ITC" pitchFamily="66" charset="0"/>
              </a:rPr>
              <a:t>Your encouragement and daily support are vital to your child’s success.  As partners, we can continue to build a strong foundation for your child’s education.</a:t>
            </a:r>
            <a:endParaRPr lang="en-US" dirty="0">
              <a:latin typeface="Kristen ITC" pitchFamily="66" charset="0"/>
            </a:endParaRPr>
          </a:p>
        </p:txBody>
      </p:sp>
    </p:spTree>
  </p:cSld>
  <p:clrMapOvr>
    <a:masterClrMapping/>
  </p:clrMapOvr>
  <p:transition spd="med" advTm="20374">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latin typeface="Kristen ITC" pitchFamily="66" charset="0"/>
              </a:rPr>
              <a:t>Schedule</a:t>
            </a:r>
            <a:endParaRPr lang="en-US" b="1" dirty="0">
              <a:solidFill>
                <a:schemeClr val="accent1"/>
              </a:solidFill>
              <a:latin typeface="Kristen ITC" pitchFamily="66" charset="0"/>
            </a:endParaRPr>
          </a:p>
        </p:txBody>
      </p:sp>
      <p:sp>
        <p:nvSpPr>
          <p:cNvPr id="3" name="Content Placeholder 2"/>
          <p:cNvSpPr>
            <a:spLocks noGrp="1"/>
          </p:cNvSpPr>
          <p:nvPr>
            <p:ph idx="1"/>
          </p:nvPr>
        </p:nvSpPr>
        <p:spPr>
          <a:xfrm>
            <a:off x="685800" y="1981200"/>
            <a:ext cx="8001000" cy="4389120"/>
          </a:xfrm>
        </p:spPr>
        <p:txBody>
          <a:bodyPr>
            <a:normAutofit fontScale="77500" lnSpcReduction="20000"/>
          </a:bodyPr>
          <a:lstStyle/>
          <a:p>
            <a:pPr marL="0" indent="0">
              <a:buNone/>
            </a:pPr>
            <a:endParaRPr lang="en-US" sz="3600" dirty="0" smtClean="0">
              <a:latin typeface="Comic Sans MS" panose="030F0702030302020204" pitchFamily="66" charset="0"/>
            </a:endParaRPr>
          </a:p>
          <a:p>
            <a:pPr marL="0" indent="0">
              <a:buNone/>
            </a:pPr>
            <a:r>
              <a:rPr lang="en-US" sz="3600" dirty="0" smtClean="0">
                <a:latin typeface="Comic Sans MS" panose="030F0702030302020204" pitchFamily="66" charset="0"/>
              </a:rPr>
              <a:t>7:40 am     Arrival &amp; Warm–Up Activities</a:t>
            </a:r>
          </a:p>
          <a:p>
            <a:pPr marL="0" indent="0">
              <a:buNone/>
            </a:pPr>
            <a:r>
              <a:rPr lang="en-US" sz="3600" dirty="0" smtClean="0">
                <a:latin typeface="Comic Sans MS" panose="030F0702030302020204" pitchFamily="66" charset="0"/>
              </a:rPr>
              <a:t>8:00 am     Sherwood </a:t>
            </a:r>
            <a:r>
              <a:rPr lang="en-US" sz="3600" dirty="0" err="1" smtClean="0">
                <a:latin typeface="Comic Sans MS" panose="030F0702030302020204" pitchFamily="66" charset="0"/>
              </a:rPr>
              <a:t>Shoutout</a:t>
            </a:r>
            <a:r>
              <a:rPr lang="en-US" sz="3600" dirty="0" smtClean="0">
                <a:latin typeface="Comic Sans MS" panose="030F0702030302020204" pitchFamily="66" charset="0"/>
              </a:rPr>
              <a:t> </a:t>
            </a:r>
          </a:p>
          <a:p>
            <a:pPr marL="0" indent="0">
              <a:buNone/>
            </a:pPr>
            <a:r>
              <a:rPr lang="en-US" sz="3600" dirty="0" smtClean="0">
                <a:latin typeface="Comic Sans MS" panose="030F0702030302020204" pitchFamily="66" charset="0"/>
              </a:rPr>
              <a:t>8:10  am     Attendance &amp; Lunch Order </a:t>
            </a:r>
          </a:p>
          <a:p>
            <a:pPr marL="0" indent="0">
              <a:buNone/>
            </a:pPr>
            <a:r>
              <a:rPr lang="en-US" sz="3600" dirty="0" smtClean="0">
                <a:latin typeface="Comic Sans MS" panose="030F0702030302020204" pitchFamily="66" charset="0"/>
              </a:rPr>
              <a:t>8:20 am     Whole Group Reading Lesson</a:t>
            </a:r>
          </a:p>
          <a:p>
            <a:pPr marL="0" indent="0">
              <a:buNone/>
            </a:pPr>
            <a:r>
              <a:rPr lang="en-US" sz="3600" dirty="0" smtClean="0">
                <a:latin typeface="Comic Sans MS" panose="030F0702030302020204" pitchFamily="66" charset="0"/>
              </a:rPr>
              <a:t>9:00 am     Small Groups/Literacy Stations</a:t>
            </a:r>
          </a:p>
          <a:p>
            <a:pPr marL="0" indent="0">
              <a:buNone/>
            </a:pPr>
            <a:r>
              <a:rPr lang="en-US" sz="3600" dirty="0" smtClean="0">
                <a:latin typeface="Comic Sans MS" panose="030F0702030302020204" pitchFamily="66" charset="0"/>
              </a:rPr>
              <a:t>10:00 am   Whole Group Language Arts Lesson</a:t>
            </a:r>
          </a:p>
          <a:p>
            <a:pPr marL="0" indent="0">
              <a:buNone/>
            </a:pPr>
            <a:r>
              <a:rPr lang="en-US" sz="3600" dirty="0" smtClean="0">
                <a:latin typeface="Comic Sans MS" panose="030F0702030302020204" pitchFamily="66" charset="0"/>
              </a:rPr>
              <a:t>10:25 am    Lunch</a:t>
            </a:r>
          </a:p>
          <a:p>
            <a:pPr marL="0" indent="0">
              <a:buNone/>
            </a:pPr>
            <a:r>
              <a:rPr lang="en-US" sz="3600" dirty="0" smtClean="0">
                <a:latin typeface="Comic Sans MS" panose="030F0702030302020204" pitchFamily="66" charset="0"/>
              </a:rPr>
              <a:t>10:55 am    LEAD: Leader In Me Discussion</a:t>
            </a:r>
            <a:endParaRPr lang="en-US" sz="3600" dirty="0">
              <a:latin typeface="Comic Sans MS" panose="030F0702030302020204" pitchFamily="66" charset="0"/>
            </a:endParaRPr>
          </a:p>
          <a:p>
            <a:endParaRPr lang="en-US" dirty="0" smtClean="0"/>
          </a:p>
          <a:p>
            <a:endParaRPr lang="en-US" dirty="0"/>
          </a:p>
        </p:txBody>
      </p:sp>
    </p:spTree>
  </p:cSld>
  <p:clrMapOvr>
    <a:masterClrMapping/>
  </p:clrMapOvr>
  <p:transition spd="med" advTm="15050">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solidFill>
                <a:latin typeface="Comic Sans MS" panose="030F0702030302020204" pitchFamily="66" charset="0"/>
              </a:rPr>
              <a:t>Exploratory</a:t>
            </a:r>
            <a:endParaRPr lang="en-US" dirty="0">
              <a:solidFill>
                <a:schemeClr val="accent1"/>
              </a:solidFill>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endParaRPr lang="en-US" sz="2800" dirty="0" smtClean="0">
              <a:latin typeface="Comic Sans MS" panose="030F0702030302020204" pitchFamily="66" charset="0"/>
            </a:endParaRPr>
          </a:p>
          <a:p>
            <a:pPr marL="0" indent="0">
              <a:buNone/>
            </a:pPr>
            <a:r>
              <a:rPr lang="en-US" sz="2800" dirty="0">
                <a:latin typeface="Comic Sans MS" panose="030F0702030302020204" pitchFamily="66" charset="0"/>
              </a:rPr>
              <a:t> </a:t>
            </a:r>
            <a:r>
              <a:rPr lang="en-US" sz="2800" dirty="0" smtClean="0">
                <a:latin typeface="Comic Sans MS" panose="030F0702030302020204" pitchFamily="66" charset="0"/>
              </a:rPr>
              <a:t>        11:10 </a:t>
            </a:r>
            <a:r>
              <a:rPr lang="en-US" sz="2800" dirty="0">
                <a:latin typeface="Comic Sans MS" panose="030F0702030302020204" pitchFamily="66" charset="0"/>
              </a:rPr>
              <a:t>am     </a:t>
            </a:r>
          </a:p>
          <a:p>
            <a:pPr>
              <a:buNone/>
            </a:pPr>
            <a:r>
              <a:rPr lang="en-US" sz="2800" dirty="0">
                <a:latin typeface="Comic Sans MS" panose="030F0702030302020204" pitchFamily="66" charset="0"/>
              </a:rPr>
              <a:t>                       </a:t>
            </a:r>
            <a:r>
              <a:rPr lang="en-US" sz="2800" dirty="0" smtClean="0">
                <a:latin typeface="Comic Sans MS" panose="030F0702030302020204" pitchFamily="66" charset="0"/>
              </a:rPr>
              <a:t>Monday </a:t>
            </a:r>
            <a:r>
              <a:rPr lang="en-US" sz="2800" dirty="0">
                <a:latin typeface="Comic Sans MS" panose="030F0702030302020204" pitchFamily="66" charset="0"/>
              </a:rPr>
              <a:t>– Guidance</a:t>
            </a:r>
          </a:p>
          <a:p>
            <a:pPr>
              <a:buNone/>
            </a:pPr>
            <a:r>
              <a:rPr lang="en-US" sz="2800" dirty="0">
                <a:latin typeface="Comic Sans MS" panose="030F0702030302020204" pitchFamily="66" charset="0"/>
              </a:rPr>
              <a:t>                       </a:t>
            </a:r>
            <a:r>
              <a:rPr lang="en-US" sz="2800" dirty="0" smtClean="0">
                <a:latin typeface="Comic Sans MS" panose="030F0702030302020204" pitchFamily="66" charset="0"/>
              </a:rPr>
              <a:t>Tuesday </a:t>
            </a:r>
            <a:r>
              <a:rPr lang="en-US" sz="2800" dirty="0">
                <a:latin typeface="Comic Sans MS" panose="030F0702030302020204" pitchFamily="66" charset="0"/>
              </a:rPr>
              <a:t>– Music/Art</a:t>
            </a:r>
          </a:p>
          <a:p>
            <a:pPr>
              <a:buNone/>
            </a:pPr>
            <a:r>
              <a:rPr lang="en-US" sz="2800" dirty="0">
                <a:latin typeface="Comic Sans MS" panose="030F0702030302020204" pitchFamily="66" charset="0"/>
              </a:rPr>
              <a:t>                       </a:t>
            </a:r>
            <a:r>
              <a:rPr lang="en-US" sz="2800" dirty="0" smtClean="0">
                <a:latin typeface="Comic Sans MS" panose="030F0702030302020204" pitchFamily="66" charset="0"/>
              </a:rPr>
              <a:t>Wednesday </a:t>
            </a:r>
            <a:r>
              <a:rPr lang="en-US" sz="2800" dirty="0">
                <a:latin typeface="Comic Sans MS" panose="030F0702030302020204" pitchFamily="66" charset="0"/>
              </a:rPr>
              <a:t>– Library</a:t>
            </a:r>
          </a:p>
          <a:p>
            <a:pPr>
              <a:buNone/>
            </a:pPr>
            <a:r>
              <a:rPr lang="en-US" sz="2800" dirty="0">
                <a:latin typeface="Comic Sans MS" panose="030F0702030302020204" pitchFamily="66" charset="0"/>
              </a:rPr>
              <a:t>                  </a:t>
            </a:r>
            <a:r>
              <a:rPr lang="en-US" sz="2800" dirty="0" smtClean="0">
                <a:latin typeface="Comic Sans MS" panose="030F0702030302020204" pitchFamily="66" charset="0"/>
              </a:rPr>
              <a:t>     Thursday </a:t>
            </a:r>
            <a:r>
              <a:rPr lang="en-US" sz="2800" dirty="0">
                <a:latin typeface="Comic Sans MS" panose="030F0702030302020204" pitchFamily="66" charset="0"/>
              </a:rPr>
              <a:t>– Technology</a:t>
            </a:r>
          </a:p>
          <a:p>
            <a:pPr>
              <a:buNone/>
            </a:pPr>
            <a:r>
              <a:rPr lang="en-US" sz="2800" dirty="0">
                <a:latin typeface="Comic Sans MS" panose="030F0702030302020204" pitchFamily="66" charset="0"/>
              </a:rPr>
              <a:t>                       </a:t>
            </a:r>
            <a:r>
              <a:rPr lang="en-US" sz="2800" dirty="0" smtClean="0">
                <a:latin typeface="Comic Sans MS" panose="030F0702030302020204" pitchFamily="66" charset="0"/>
              </a:rPr>
              <a:t> Friday </a:t>
            </a:r>
            <a:r>
              <a:rPr lang="en-US" sz="2800" dirty="0">
                <a:latin typeface="Comic Sans MS" panose="030F0702030302020204" pitchFamily="66" charset="0"/>
              </a:rPr>
              <a:t>– STEM Lab/PAT Time</a:t>
            </a:r>
          </a:p>
          <a:p>
            <a:endParaRPr lang="en-US" dirty="0"/>
          </a:p>
        </p:txBody>
      </p:sp>
    </p:spTree>
    <p:extLst>
      <p:ext uri="{BB962C8B-B14F-4D97-AF65-F5344CB8AC3E}">
        <p14:creationId xmlns:p14="http://schemas.microsoft.com/office/powerpoint/2010/main" val="69647553"/>
      </p:ext>
    </p:extLst>
  </p:cSld>
  <p:clrMapOvr>
    <a:masterClrMapping/>
  </p:clrMapOvr>
  <p:transition spd="med" advTm="6380">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990600"/>
            <a:ext cx="6858000" cy="5257800"/>
          </a:xfrm>
        </p:spPr>
        <p:txBody>
          <a:bodyPr>
            <a:normAutofit/>
          </a:bodyPr>
          <a:lstStyle/>
          <a:p>
            <a:pPr marL="0" indent="0">
              <a:buNone/>
            </a:pPr>
            <a:endParaRPr lang="en-US" sz="2800" dirty="0" smtClean="0">
              <a:latin typeface="Comic Sans MS" panose="030F0702030302020204" pitchFamily="66" charset="0"/>
            </a:endParaRPr>
          </a:p>
          <a:p>
            <a:pPr marL="0" indent="0">
              <a:buNone/>
            </a:pPr>
            <a:r>
              <a:rPr lang="en-US" sz="2800" dirty="0" smtClean="0">
                <a:latin typeface="Comic Sans MS" panose="030F0702030302020204" pitchFamily="66" charset="0"/>
              </a:rPr>
              <a:t>11:45 </a:t>
            </a:r>
            <a:r>
              <a:rPr lang="en-US" sz="2800" dirty="0">
                <a:latin typeface="Comic Sans MS" panose="030F0702030302020204" pitchFamily="66" charset="0"/>
              </a:rPr>
              <a:t>am  </a:t>
            </a:r>
            <a:r>
              <a:rPr lang="en-US" sz="2800" dirty="0" smtClean="0">
                <a:latin typeface="Comic Sans MS" panose="030F0702030302020204" pitchFamily="66" charset="0"/>
              </a:rPr>
              <a:t>   Math Meeting</a:t>
            </a:r>
          </a:p>
          <a:p>
            <a:pPr marL="0" indent="0">
              <a:buNone/>
            </a:pPr>
            <a:r>
              <a:rPr lang="en-US" sz="2800" dirty="0" smtClean="0">
                <a:latin typeface="Comic Sans MS" panose="030F0702030302020204" pitchFamily="66" charset="0"/>
              </a:rPr>
              <a:t>12:00 pm    Whole </a:t>
            </a:r>
            <a:r>
              <a:rPr lang="en-US" sz="2800" dirty="0">
                <a:latin typeface="Comic Sans MS" panose="030F0702030302020204" pitchFamily="66" charset="0"/>
              </a:rPr>
              <a:t>Group Math Lesson </a:t>
            </a:r>
          </a:p>
          <a:p>
            <a:pPr marL="0" indent="0">
              <a:buNone/>
            </a:pPr>
            <a:r>
              <a:rPr lang="en-US" sz="2800" dirty="0" smtClean="0">
                <a:latin typeface="Comic Sans MS" panose="030F0702030302020204" pitchFamily="66" charset="0"/>
              </a:rPr>
              <a:t>12:30 </a:t>
            </a:r>
            <a:r>
              <a:rPr lang="en-US" sz="2800" dirty="0">
                <a:latin typeface="Comic Sans MS" panose="030F0702030302020204" pitchFamily="66" charset="0"/>
              </a:rPr>
              <a:t>pm    Small Groups/Math Stations</a:t>
            </a:r>
          </a:p>
          <a:p>
            <a:pPr marL="0" indent="0">
              <a:buNone/>
            </a:pPr>
            <a:r>
              <a:rPr lang="en-US" sz="2800" dirty="0">
                <a:latin typeface="Comic Sans MS" panose="030F0702030302020204" pitchFamily="66" charset="0"/>
              </a:rPr>
              <a:t>12:45 pm  </a:t>
            </a:r>
            <a:r>
              <a:rPr lang="en-US" sz="2800" dirty="0" smtClean="0">
                <a:latin typeface="Comic Sans MS" panose="030F0702030302020204" pitchFamily="66" charset="0"/>
              </a:rPr>
              <a:t>  Intervention</a:t>
            </a:r>
            <a:endParaRPr lang="en-US" sz="2800" dirty="0">
              <a:latin typeface="Comic Sans MS" panose="030F0702030302020204" pitchFamily="66" charset="0"/>
            </a:endParaRPr>
          </a:p>
          <a:p>
            <a:pPr marL="0" indent="0">
              <a:buNone/>
            </a:pPr>
            <a:r>
              <a:rPr lang="en-US" sz="2800" dirty="0" smtClean="0">
                <a:latin typeface="Comic Sans MS" panose="030F0702030302020204" pitchFamily="66" charset="0"/>
              </a:rPr>
              <a:t>1:15 </a:t>
            </a:r>
            <a:r>
              <a:rPr lang="en-US" sz="2800" dirty="0">
                <a:latin typeface="Comic Sans MS" panose="030F0702030302020204" pitchFamily="66" charset="0"/>
              </a:rPr>
              <a:t>pm   </a:t>
            </a:r>
            <a:r>
              <a:rPr lang="en-US" sz="2800" dirty="0" smtClean="0">
                <a:latin typeface="Comic Sans MS" panose="030F0702030302020204" pitchFamily="66" charset="0"/>
              </a:rPr>
              <a:t>    </a:t>
            </a:r>
            <a:r>
              <a:rPr lang="en-US" sz="2800" dirty="0">
                <a:latin typeface="Comic Sans MS" panose="030F0702030302020204" pitchFamily="66" charset="0"/>
              </a:rPr>
              <a:t>Physical Education</a:t>
            </a:r>
          </a:p>
          <a:p>
            <a:pPr marL="0" indent="0">
              <a:buNone/>
            </a:pPr>
            <a:r>
              <a:rPr lang="en-US" sz="2800" dirty="0" smtClean="0">
                <a:latin typeface="Comic Sans MS" panose="030F0702030302020204" pitchFamily="66" charset="0"/>
              </a:rPr>
              <a:t>1:50 pm      Snack &amp; Restroom</a:t>
            </a:r>
          </a:p>
          <a:p>
            <a:pPr marL="0" indent="0">
              <a:buNone/>
            </a:pPr>
            <a:r>
              <a:rPr lang="en-US" sz="2800" dirty="0" smtClean="0">
                <a:latin typeface="Comic Sans MS" panose="030F0702030302020204" pitchFamily="66" charset="0"/>
              </a:rPr>
              <a:t>2:00 pm      Social </a:t>
            </a:r>
            <a:r>
              <a:rPr lang="en-US" sz="2800" dirty="0">
                <a:latin typeface="Comic Sans MS" panose="030F0702030302020204" pitchFamily="66" charset="0"/>
              </a:rPr>
              <a:t>Science </a:t>
            </a:r>
            <a:r>
              <a:rPr lang="en-US" sz="2800" dirty="0" smtClean="0">
                <a:latin typeface="Comic Sans MS" panose="030F0702030302020204" pitchFamily="66" charset="0"/>
              </a:rPr>
              <a:t> Lesson</a:t>
            </a:r>
          </a:p>
          <a:p>
            <a:pPr marL="0" indent="0">
              <a:buNone/>
            </a:pPr>
            <a:r>
              <a:rPr lang="en-US" sz="2800" dirty="0" smtClean="0">
                <a:latin typeface="Comic Sans MS" panose="030F0702030302020204" pitchFamily="66" charset="0"/>
              </a:rPr>
              <a:t>2:30 pm      PIT &amp; Pack-Up    </a:t>
            </a:r>
          </a:p>
          <a:p>
            <a:pPr marL="0" indent="0">
              <a:buNone/>
            </a:pPr>
            <a:r>
              <a:rPr lang="en-US" sz="2800" dirty="0" smtClean="0">
                <a:latin typeface="Comic Sans MS" panose="030F0702030302020204" pitchFamily="66" charset="0"/>
              </a:rPr>
              <a:t>3:00 pm      Dismissal</a:t>
            </a:r>
          </a:p>
          <a:p>
            <a:pPr>
              <a:buNone/>
            </a:pPr>
            <a:endParaRPr lang="en-US" dirty="0"/>
          </a:p>
        </p:txBody>
      </p:sp>
    </p:spTree>
  </p:cSld>
  <p:clrMapOvr>
    <a:masterClrMapping/>
  </p:clrMapOvr>
  <p:transition spd="med" advTm="16775">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latin typeface="Kristen ITC" pitchFamily="66" charset="0"/>
              </a:rPr>
              <a:t>Punctuality</a:t>
            </a:r>
            <a:endParaRPr lang="en-US" b="1" dirty="0">
              <a:solidFill>
                <a:schemeClr val="accent1"/>
              </a:solidFill>
              <a:latin typeface="Kristen ITC" pitchFamily="66" charset="0"/>
            </a:endParaRPr>
          </a:p>
        </p:txBody>
      </p:sp>
      <p:sp>
        <p:nvSpPr>
          <p:cNvPr id="3" name="Content Placeholder 2"/>
          <p:cNvSpPr>
            <a:spLocks noGrp="1"/>
          </p:cNvSpPr>
          <p:nvPr>
            <p:ph idx="1"/>
          </p:nvPr>
        </p:nvSpPr>
        <p:spPr>
          <a:xfrm>
            <a:off x="457200" y="1981200"/>
            <a:ext cx="8229600" cy="4495800"/>
          </a:xfrm>
        </p:spPr>
        <p:txBody>
          <a:bodyPr>
            <a:normAutofit fontScale="92500" lnSpcReduction="10000"/>
          </a:bodyPr>
          <a:lstStyle/>
          <a:p>
            <a:pPr algn="ctr"/>
            <a:r>
              <a:rPr lang="en-US" dirty="0" smtClean="0">
                <a:latin typeface="Kristen ITC" pitchFamily="66" charset="0"/>
              </a:rPr>
              <a:t>School starts promptly at 8:00 am.</a:t>
            </a:r>
          </a:p>
          <a:p>
            <a:pPr algn="ctr"/>
            <a:endParaRPr lang="en-US" dirty="0" smtClean="0">
              <a:latin typeface="Kristen ITC" pitchFamily="66" charset="0"/>
            </a:endParaRPr>
          </a:p>
          <a:p>
            <a:pPr algn="ctr"/>
            <a:r>
              <a:rPr lang="en-US" dirty="0" smtClean="0">
                <a:latin typeface="Kristen ITC" pitchFamily="66" charset="0"/>
              </a:rPr>
              <a:t>Kindergarten students may arrive as early as </a:t>
            </a:r>
          </a:p>
          <a:p>
            <a:pPr algn="ctr">
              <a:buNone/>
            </a:pPr>
            <a:r>
              <a:rPr lang="en-US" dirty="0" smtClean="0">
                <a:latin typeface="Kristen ITC" pitchFamily="66" charset="0"/>
              </a:rPr>
              <a:t>7:45 am.  If your child needs breakfast, </a:t>
            </a:r>
          </a:p>
          <a:p>
            <a:pPr algn="ctr">
              <a:buNone/>
            </a:pPr>
            <a:r>
              <a:rPr lang="en-US" dirty="0" smtClean="0">
                <a:latin typeface="Kristen ITC" pitchFamily="66" charset="0"/>
              </a:rPr>
              <a:t>he/she may be dropped off in the </a:t>
            </a:r>
          </a:p>
          <a:p>
            <a:pPr algn="ctr">
              <a:buNone/>
            </a:pPr>
            <a:r>
              <a:rPr lang="en-US" dirty="0" smtClean="0">
                <a:latin typeface="Kristen ITC" pitchFamily="66" charset="0"/>
              </a:rPr>
              <a:t>cafeteria before coming to the classroom.</a:t>
            </a:r>
          </a:p>
          <a:p>
            <a:pPr algn="ctr"/>
            <a:endParaRPr lang="en-US" dirty="0" smtClean="0">
              <a:latin typeface="Kristen ITC" pitchFamily="66" charset="0"/>
            </a:endParaRPr>
          </a:p>
          <a:p>
            <a:pPr algn="ctr"/>
            <a:r>
              <a:rPr lang="en-US" dirty="0" smtClean="0">
                <a:latin typeface="Kristen ITC" pitchFamily="66" charset="0"/>
              </a:rPr>
              <a:t>Dismissal is at 3:00 pm.  </a:t>
            </a:r>
          </a:p>
          <a:p>
            <a:pPr algn="ctr"/>
            <a:endParaRPr lang="en-US" dirty="0" smtClean="0">
              <a:latin typeface="Kristen ITC" pitchFamily="66" charset="0"/>
            </a:endParaRPr>
          </a:p>
          <a:p>
            <a:pPr algn="ctr"/>
            <a:r>
              <a:rPr lang="en-US" dirty="0" smtClean="0">
                <a:latin typeface="Kristen ITC" pitchFamily="66" charset="0"/>
              </a:rPr>
              <a:t>Please schedule all necessary appointments </a:t>
            </a:r>
          </a:p>
          <a:p>
            <a:pPr algn="ctr">
              <a:buNone/>
            </a:pPr>
            <a:r>
              <a:rPr lang="en-US" dirty="0" smtClean="0">
                <a:latin typeface="Kristen ITC" pitchFamily="66" charset="0"/>
              </a:rPr>
              <a:t>after school hours when possible.</a:t>
            </a:r>
          </a:p>
          <a:p>
            <a:endParaRPr lang="en-US" dirty="0" smtClean="0">
              <a:latin typeface="Kristen ITC" pitchFamily="66" charset="0"/>
            </a:endParaRPr>
          </a:p>
          <a:p>
            <a:endParaRPr lang="en-US" dirty="0" smtClean="0">
              <a:latin typeface="Kristen ITC" pitchFamily="66" charset="0"/>
            </a:endParaRPr>
          </a:p>
          <a:p>
            <a:endParaRPr lang="en-US" dirty="0">
              <a:latin typeface="Kristen ITC" pitchFamily="66" charset="0"/>
            </a:endParaRPr>
          </a:p>
        </p:txBody>
      </p:sp>
    </p:spTree>
  </p:cSld>
  <p:clrMapOvr>
    <a:masterClrMapping/>
  </p:clrMapOvr>
  <p:transition spd="med" advTm="18471">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b="1" dirty="0" smtClean="0">
                <a:solidFill>
                  <a:schemeClr val="accent1"/>
                </a:solidFill>
                <a:latin typeface="Comic Sans MS" panose="030F0702030302020204" pitchFamily="66" charset="0"/>
              </a:rPr>
              <a:t>Communication</a:t>
            </a:r>
            <a:endParaRPr lang="en-US" b="1" dirty="0">
              <a:solidFill>
                <a:schemeClr val="accent1"/>
              </a:solidFill>
              <a:latin typeface="Comic Sans MS" panose="030F0702030302020204" pitchFamily="66" charset="0"/>
            </a:endParaRPr>
          </a:p>
        </p:txBody>
      </p:sp>
      <p:sp>
        <p:nvSpPr>
          <p:cNvPr id="8" name="Content Placeholder 7"/>
          <p:cNvSpPr>
            <a:spLocks noGrp="1"/>
          </p:cNvSpPr>
          <p:nvPr>
            <p:ph idx="1"/>
          </p:nvPr>
        </p:nvSpPr>
        <p:spPr>
          <a:xfrm>
            <a:off x="457200" y="1935480"/>
            <a:ext cx="8229600" cy="4541520"/>
          </a:xfrm>
        </p:spPr>
        <p:txBody>
          <a:bodyPr>
            <a:normAutofit fontScale="92500" lnSpcReduction="20000"/>
          </a:bodyPr>
          <a:lstStyle/>
          <a:p>
            <a:r>
              <a:rPr lang="en-US" sz="2800" dirty="0" smtClean="0">
                <a:latin typeface="Kristen ITC" pitchFamily="66" charset="0"/>
              </a:rPr>
              <a:t>A Homework Sheet </a:t>
            </a:r>
            <a:r>
              <a:rPr lang="en-US" sz="2800" dirty="0">
                <a:latin typeface="Kristen ITC" pitchFamily="66" charset="0"/>
              </a:rPr>
              <a:t>will be issued each </a:t>
            </a:r>
            <a:r>
              <a:rPr lang="en-US" sz="2800" dirty="0" smtClean="0">
                <a:latin typeface="Kristen ITC" pitchFamily="66" charset="0"/>
              </a:rPr>
              <a:t>week. </a:t>
            </a:r>
            <a:r>
              <a:rPr lang="en-US" sz="2800" dirty="0">
                <a:latin typeface="Kristen ITC" pitchFamily="66" charset="0"/>
              </a:rPr>
              <a:t>This form is to </a:t>
            </a:r>
            <a:r>
              <a:rPr lang="en-US" sz="2800" dirty="0" smtClean="0">
                <a:latin typeface="Kristen ITC" pitchFamily="66" charset="0"/>
              </a:rPr>
              <a:t>be completed nightly and remain </a:t>
            </a:r>
            <a:r>
              <a:rPr lang="en-US" sz="2800" dirty="0">
                <a:latin typeface="Kristen ITC" pitchFamily="66" charset="0"/>
              </a:rPr>
              <a:t>in the Homework </a:t>
            </a:r>
            <a:r>
              <a:rPr lang="en-US" sz="2800" dirty="0" smtClean="0">
                <a:latin typeface="Kristen ITC" pitchFamily="66" charset="0"/>
              </a:rPr>
              <a:t>Folder. It </a:t>
            </a:r>
            <a:r>
              <a:rPr lang="en-US" sz="2800" dirty="0">
                <a:latin typeface="Kristen ITC" pitchFamily="66" charset="0"/>
              </a:rPr>
              <a:t>will be graded weekly.</a:t>
            </a:r>
          </a:p>
          <a:p>
            <a:r>
              <a:rPr lang="en-US" sz="2800" dirty="0">
                <a:latin typeface="Kristen ITC" pitchFamily="66" charset="0"/>
              </a:rPr>
              <a:t>Special comments and/or behavior issues will be recorded </a:t>
            </a:r>
            <a:r>
              <a:rPr lang="en-US" sz="2800" dirty="0" smtClean="0">
                <a:latin typeface="Kristen ITC" pitchFamily="66" charset="0"/>
              </a:rPr>
              <a:t>on the Monthly Conduct Calendar </a:t>
            </a:r>
            <a:r>
              <a:rPr lang="en-US" sz="2800" dirty="0">
                <a:latin typeface="Kristen ITC" pitchFamily="66" charset="0"/>
              </a:rPr>
              <a:t>to help maintain parent-teacher communication.</a:t>
            </a:r>
          </a:p>
          <a:p>
            <a:r>
              <a:rPr lang="en-US" sz="2800" dirty="0">
                <a:latin typeface="Kristen ITC" pitchFamily="66" charset="0"/>
              </a:rPr>
              <a:t>Please initial the </a:t>
            </a:r>
            <a:r>
              <a:rPr lang="en-US" sz="2800" dirty="0" smtClean="0">
                <a:latin typeface="Kristen ITC" pitchFamily="66" charset="0"/>
              </a:rPr>
              <a:t>Calendar </a:t>
            </a:r>
            <a:r>
              <a:rPr lang="en-US" sz="2800" dirty="0">
                <a:latin typeface="Kristen ITC" pitchFamily="66" charset="0"/>
              </a:rPr>
              <a:t>after you have </a:t>
            </a:r>
            <a:r>
              <a:rPr lang="en-US" sz="2800" dirty="0" smtClean="0">
                <a:latin typeface="Kristen ITC" pitchFamily="66" charset="0"/>
              </a:rPr>
              <a:t>acknowledged your child’s daily behavior, participation, and </a:t>
            </a:r>
            <a:r>
              <a:rPr lang="en-US" sz="2800" dirty="0">
                <a:latin typeface="Kristen ITC" pitchFamily="66" charset="0"/>
              </a:rPr>
              <a:t>work requirements</a:t>
            </a:r>
            <a:r>
              <a:rPr lang="en-US" sz="2800" dirty="0" smtClean="0">
                <a:latin typeface="Kristen ITC" pitchFamily="66" charset="0"/>
              </a:rPr>
              <a:t>.</a:t>
            </a:r>
            <a:endParaRPr lang="en-US" sz="2800" dirty="0">
              <a:latin typeface="Kristen ITC" pitchFamily="66" charset="0"/>
            </a:endParaRPr>
          </a:p>
          <a:p>
            <a:r>
              <a:rPr lang="en-US" sz="2800" dirty="0">
                <a:latin typeface="Kristen ITC" pitchFamily="66" charset="0"/>
              </a:rPr>
              <a:t>Graded papers and special forms are to be signed and returned in the folder.</a:t>
            </a:r>
          </a:p>
          <a:p>
            <a:r>
              <a:rPr lang="en-US" sz="2800" dirty="0">
                <a:latin typeface="Kristen ITC" pitchFamily="66" charset="0"/>
              </a:rPr>
              <a:t>School-wide memos </a:t>
            </a:r>
            <a:r>
              <a:rPr lang="en-US" sz="2800" dirty="0" smtClean="0">
                <a:latin typeface="Kristen ITC" pitchFamily="66" charset="0"/>
              </a:rPr>
              <a:t>may </a:t>
            </a:r>
            <a:r>
              <a:rPr lang="en-US" sz="2800" dirty="0">
                <a:latin typeface="Kristen ITC" pitchFamily="66" charset="0"/>
              </a:rPr>
              <a:t>be kept at home. </a:t>
            </a:r>
          </a:p>
          <a:p>
            <a:pPr marL="0" indent="0">
              <a:buNone/>
            </a:pPr>
            <a:endParaRPr lang="en-US" sz="2800" dirty="0">
              <a:latin typeface="Kristen ITC" pitchFamily="66" charset="0"/>
            </a:endParaRPr>
          </a:p>
          <a:p>
            <a:endParaRPr lang="en-US" dirty="0"/>
          </a:p>
        </p:txBody>
      </p:sp>
    </p:spTree>
    <p:extLst>
      <p:ext uri="{BB962C8B-B14F-4D97-AF65-F5344CB8AC3E}">
        <p14:creationId xmlns:p14="http://schemas.microsoft.com/office/powerpoint/2010/main" val="3666135275"/>
      </p:ext>
    </p:extLst>
  </p:cSld>
  <p:clrMapOvr>
    <a:masterClrMapping/>
  </p:clrMapOvr>
  <p:transition spd="med" advTm="6380">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solidFill>
                <a:latin typeface="Kristen ITC" pitchFamily="66" charset="0"/>
              </a:rPr>
              <a:t>Emergencies</a:t>
            </a:r>
            <a:endParaRPr lang="en-US" b="1" dirty="0">
              <a:solidFill>
                <a:schemeClr val="accent1"/>
              </a:solidFill>
              <a:latin typeface="Kristen ITC" pitchFamily="66" charset="0"/>
            </a:endParaRPr>
          </a:p>
        </p:txBody>
      </p:sp>
      <p:sp>
        <p:nvSpPr>
          <p:cNvPr id="5" name="Content Placeholder 4"/>
          <p:cNvSpPr>
            <a:spLocks noGrp="1"/>
          </p:cNvSpPr>
          <p:nvPr>
            <p:ph sz="quarter" idx="2"/>
          </p:nvPr>
        </p:nvSpPr>
        <p:spPr>
          <a:xfrm>
            <a:off x="457200" y="2133600"/>
            <a:ext cx="8229600" cy="3083720"/>
          </a:xfrm>
        </p:spPr>
        <p:txBody>
          <a:bodyPr>
            <a:normAutofit fontScale="92500" lnSpcReduction="20000"/>
          </a:bodyPr>
          <a:lstStyle/>
          <a:p>
            <a:pPr algn="ctr"/>
            <a:endParaRPr lang="en-US" sz="2800" dirty="0" smtClean="0">
              <a:latin typeface="Comic Sans MS" pitchFamily="66" charset="0"/>
            </a:endParaRPr>
          </a:p>
          <a:p>
            <a:pPr algn="ctr"/>
            <a:r>
              <a:rPr lang="en-US" sz="3200" dirty="0" smtClean="0">
                <a:latin typeface="Kristen ITC" pitchFamily="66" charset="0"/>
              </a:rPr>
              <a:t>Please make sure your child has a </a:t>
            </a:r>
          </a:p>
          <a:p>
            <a:pPr marL="0" indent="0" algn="ctr">
              <a:buNone/>
            </a:pPr>
            <a:r>
              <a:rPr lang="en-US" sz="3200" dirty="0">
                <a:latin typeface="Kristen ITC" pitchFamily="66" charset="0"/>
              </a:rPr>
              <a:t>g</a:t>
            </a:r>
            <a:r>
              <a:rPr lang="en-US" sz="3200" dirty="0" smtClean="0">
                <a:latin typeface="Kristen ITC" pitchFamily="66" charset="0"/>
              </a:rPr>
              <a:t>allon </a:t>
            </a:r>
            <a:r>
              <a:rPr lang="en-US" sz="3200" dirty="0" err="1" smtClean="0">
                <a:latin typeface="Kristen ITC" pitchFamily="66" charset="0"/>
              </a:rPr>
              <a:t>ziploc</a:t>
            </a:r>
            <a:r>
              <a:rPr lang="en-US" sz="3200" dirty="0" smtClean="0">
                <a:latin typeface="Kristen ITC" pitchFamily="66" charset="0"/>
              </a:rPr>
              <a:t> bag with an </a:t>
            </a:r>
          </a:p>
          <a:p>
            <a:pPr algn="ctr">
              <a:buNone/>
            </a:pPr>
            <a:r>
              <a:rPr lang="en-US" sz="3200" dirty="0" smtClean="0">
                <a:latin typeface="Kristen ITC" pitchFamily="66" charset="0"/>
              </a:rPr>
              <a:t>extra change of socks, underwear, and season appropriate clothes </a:t>
            </a:r>
          </a:p>
          <a:p>
            <a:pPr algn="ctr">
              <a:buNone/>
            </a:pPr>
            <a:r>
              <a:rPr lang="en-US" sz="3200" dirty="0" smtClean="0">
                <a:latin typeface="Kristen ITC" pitchFamily="66" charset="0"/>
              </a:rPr>
              <a:t>in his/her </a:t>
            </a:r>
            <a:r>
              <a:rPr lang="en-US" sz="3200" dirty="0" err="1" smtClean="0">
                <a:latin typeface="Kristen ITC" pitchFamily="66" charset="0"/>
              </a:rPr>
              <a:t>bookbag</a:t>
            </a:r>
            <a:r>
              <a:rPr lang="en-US" sz="3200" dirty="0" smtClean="0">
                <a:latin typeface="Kristen ITC" pitchFamily="66" charset="0"/>
              </a:rPr>
              <a:t> </a:t>
            </a:r>
          </a:p>
          <a:p>
            <a:pPr algn="ctr">
              <a:buNone/>
            </a:pPr>
            <a:r>
              <a:rPr lang="en-US" sz="3200" dirty="0" smtClean="0">
                <a:latin typeface="Kristen ITC" pitchFamily="66" charset="0"/>
              </a:rPr>
              <a:t>at all times for emergencies.</a:t>
            </a:r>
            <a:endParaRPr lang="en-US" sz="3200" dirty="0">
              <a:latin typeface="Kristen ITC" pitchFamily="66" charset="0"/>
            </a:endParaRPr>
          </a:p>
        </p:txBody>
      </p:sp>
      <p:sp>
        <p:nvSpPr>
          <p:cNvPr id="6" name="Content Placeholder 5"/>
          <p:cNvSpPr>
            <a:spLocks noGrp="1"/>
          </p:cNvSpPr>
          <p:nvPr>
            <p:ph sz="quarter" idx="4"/>
          </p:nvPr>
        </p:nvSpPr>
        <p:spPr/>
        <p:txBody>
          <a:bodyPr/>
          <a:lstStyle/>
          <a:p>
            <a:endParaRPr lang="en-US" dirty="0" smtClean="0"/>
          </a:p>
          <a:p>
            <a:endParaRPr lang="en-US" dirty="0" smtClean="0"/>
          </a:p>
          <a:p>
            <a:endParaRPr lang="en-US" dirty="0" smtClean="0"/>
          </a:p>
          <a:p>
            <a:endParaRPr lang="en-US" dirty="0"/>
          </a:p>
        </p:txBody>
      </p:sp>
    </p:spTree>
  </p:cSld>
  <p:clrMapOvr>
    <a:masterClrMapping/>
  </p:clrMapOvr>
  <p:transition spd="med" advTm="8770">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Kristen ITC" pitchFamily="66" charset="0"/>
              </a:rPr>
              <a:t>Snacks</a:t>
            </a:r>
            <a:endParaRPr lang="en-US" dirty="0">
              <a:latin typeface="Kristen ITC" pitchFamily="66" charset="0"/>
            </a:endParaRPr>
          </a:p>
        </p:txBody>
      </p:sp>
      <p:sp>
        <p:nvSpPr>
          <p:cNvPr id="3" name="Text Placeholder 2"/>
          <p:cNvSpPr>
            <a:spLocks noGrp="1"/>
          </p:cNvSpPr>
          <p:nvPr>
            <p:ph type="body" idx="1"/>
          </p:nvPr>
        </p:nvSpPr>
        <p:spPr/>
        <p:txBody>
          <a:bodyPr/>
          <a:lstStyle/>
          <a:p>
            <a:pPr algn="ctr"/>
            <a:r>
              <a:rPr lang="en-US" dirty="0" smtClean="0">
                <a:solidFill>
                  <a:srgbClr val="FF0000"/>
                </a:solidFill>
                <a:latin typeface="Kristen ITC" pitchFamily="66" charset="0"/>
              </a:rPr>
              <a:t>Snacks</a:t>
            </a:r>
            <a:endParaRPr lang="en-US" dirty="0">
              <a:solidFill>
                <a:srgbClr val="FF0000"/>
              </a:solidFill>
              <a:latin typeface="Kristen ITC" pitchFamily="66" charset="0"/>
            </a:endParaRPr>
          </a:p>
        </p:txBody>
      </p:sp>
      <p:sp>
        <p:nvSpPr>
          <p:cNvPr id="4" name="Text Placeholder 3"/>
          <p:cNvSpPr>
            <a:spLocks noGrp="1"/>
          </p:cNvSpPr>
          <p:nvPr>
            <p:ph type="body" sz="half" idx="3"/>
          </p:nvPr>
        </p:nvSpPr>
        <p:spPr/>
        <p:txBody>
          <a:bodyPr/>
          <a:lstStyle/>
          <a:p>
            <a:pPr algn="ctr"/>
            <a:r>
              <a:rPr lang="en-US" dirty="0" smtClean="0">
                <a:solidFill>
                  <a:srgbClr val="FF0000"/>
                </a:solidFill>
                <a:latin typeface="Kristen ITC" pitchFamily="66" charset="0"/>
              </a:rPr>
              <a:t>Birthdays</a:t>
            </a:r>
            <a:endParaRPr lang="en-US" dirty="0">
              <a:solidFill>
                <a:srgbClr val="FF0000"/>
              </a:solidFill>
              <a:latin typeface="Kristen ITC" pitchFamily="66" charset="0"/>
            </a:endParaRPr>
          </a:p>
        </p:txBody>
      </p:sp>
      <p:sp>
        <p:nvSpPr>
          <p:cNvPr id="5" name="Content Placeholder 4"/>
          <p:cNvSpPr>
            <a:spLocks noGrp="1"/>
          </p:cNvSpPr>
          <p:nvPr>
            <p:ph sz="quarter" idx="2"/>
          </p:nvPr>
        </p:nvSpPr>
        <p:spPr/>
        <p:txBody>
          <a:bodyPr>
            <a:normAutofit lnSpcReduction="10000"/>
          </a:bodyPr>
          <a:lstStyle/>
          <a:p>
            <a:r>
              <a:rPr lang="en-US" dirty="0" smtClean="0">
                <a:latin typeface="Kristen ITC" pitchFamily="66" charset="0"/>
              </a:rPr>
              <a:t>Because we eat lunch so early in the day, we will have a snack time after PE each afternoon.  </a:t>
            </a:r>
          </a:p>
          <a:p>
            <a:r>
              <a:rPr lang="en-US" dirty="0" smtClean="0">
                <a:latin typeface="Kristen ITC" pitchFamily="66" charset="0"/>
              </a:rPr>
              <a:t>Please send a healthy snack &amp; drink for your child each day.</a:t>
            </a:r>
          </a:p>
          <a:p>
            <a:r>
              <a:rPr lang="en-US" dirty="0" smtClean="0">
                <a:latin typeface="Kristen ITC" pitchFamily="66" charset="0"/>
              </a:rPr>
              <a:t>We always avoid items with peanuts or peanut butter because of numerous allergies.</a:t>
            </a:r>
            <a:endParaRPr lang="en-US" dirty="0">
              <a:latin typeface="Kristen ITC" pitchFamily="66" charset="0"/>
            </a:endParaRPr>
          </a:p>
        </p:txBody>
      </p:sp>
      <p:sp>
        <p:nvSpPr>
          <p:cNvPr id="6" name="Content Placeholder 5"/>
          <p:cNvSpPr>
            <a:spLocks noGrp="1"/>
          </p:cNvSpPr>
          <p:nvPr>
            <p:ph sz="quarter" idx="4"/>
          </p:nvPr>
        </p:nvSpPr>
        <p:spPr>
          <a:xfrm>
            <a:off x="4800599" y="2514600"/>
            <a:ext cx="3886201" cy="3845720"/>
          </a:xfrm>
        </p:spPr>
        <p:txBody>
          <a:bodyPr>
            <a:normAutofit/>
          </a:bodyPr>
          <a:lstStyle/>
          <a:p>
            <a:r>
              <a:rPr lang="en-US" dirty="0" smtClean="0">
                <a:latin typeface="Kristen ITC" pitchFamily="66" charset="0"/>
              </a:rPr>
              <a:t>You are welcome to </a:t>
            </a:r>
          </a:p>
          <a:p>
            <a:pPr>
              <a:buNone/>
            </a:pPr>
            <a:r>
              <a:rPr lang="en-US" dirty="0" smtClean="0">
                <a:latin typeface="Kristen ITC" pitchFamily="66" charset="0"/>
              </a:rPr>
              <a:t>    send cupcakes on or close </a:t>
            </a:r>
          </a:p>
          <a:p>
            <a:pPr>
              <a:buNone/>
            </a:pPr>
            <a:r>
              <a:rPr lang="en-US" dirty="0" smtClean="0">
                <a:latin typeface="Kristen ITC" pitchFamily="66" charset="0"/>
              </a:rPr>
              <a:t>    to the day of your </a:t>
            </a:r>
          </a:p>
          <a:p>
            <a:pPr>
              <a:buNone/>
            </a:pPr>
            <a:r>
              <a:rPr lang="en-US" dirty="0" smtClean="0">
                <a:latin typeface="Kristen ITC" pitchFamily="66" charset="0"/>
              </a:rPr>
              <a:t>    child’s birthdate. </a:t>
            </a:r>
          </a:p>
          <a:p>
            <a:r>
              <a:rPr lang="en-US" dirty="0" smtClean="0">
                <a:latin typeface="Kristen ITC" pitchFamily="66" charset="0"/>
              </a:rPr>
              <a:t>These may be shared at snack time instead of lunch time so as not to interfere with instruction so early in the day.</a:t>
            </a:r>
          </a:p>
          <a:p>
            <a:pPr>
              <a:buNone/>
            </a:pPr>
            <a:endParaRPr lang="en-US" dirty="0"/>
          </a:p>
        </p:txBody>
      </p:sp>
    </p:spTree>
  </p:cSld>
  <p:clrMapOvr>
    <a:masterClrMapping/>
  </p:clrMapOvr>
  <p:transition spd="med" advTm="23660">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3703</TotalTime>
  <Words>606</Words>
  <Application>Microsoft Office PowerPoint</Application>
  <PresentationFormat>On-screen Show (4:3)</PresentationFormat>
  <Paragraphs>100</Paragraphs>
  <Slides>13</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Comic Sans MS</vt:lpstr>
      <vt:lpstr>Constantia</vt:lpstr>
      <vt:lpstr>Kristen ITC</vt:lpstr>
      <vt:lpstr>Wingdings 2</vt:lpstr>
      <vt:lpstr>Flow</vt:lpstr>
      <vt:lpstr>PowerPoint Presentation</vt:lpstr>
      <vt:lpstr>Ms. Lynne Cochran</vt:lpstr>
      <vt:lpstr>Schedule</vt:lpstr>
      <vt:lpstr>Exploratory</vt:lpstr>
      <vt:lpstr>PowerPoint Presentation</vt:lpstr>
      <vt:lpstr>Punctuality</vt:lpstr>
      <vt:lpstr>Communication</vt:lpstr>
      <vt:lpstr>Emergencies</vt:lpstr>
      <vt:lpstr>Snacks</vt:lpstr>
      <vt:lpstr>Accelerated Reading Program</vt:lpstr>
      <vt:lpstr>We  excel in IXL !</vt:lpstr>
      <vt:lpstr>Grading Procedures</vt:lpstr>
      <vt:lpstr>        lcochran@pcboe.net lynnescochran@gmail.com Cell:  706-442-3436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Home</cp:lastModifiedBy>
  <cp:revision>92</cp:revision>
  <cp:lastPrinted>2014-08-10T13:59:39Z</cp:lastPrinted>
  <dcterms:created xsi:type="dcterms:W3CDTF">2009-07-29T18:21:52Z</dcterms:created>
  <dcterms:modified xsi:type="dcterms:W3CDTF">2016-07-12T02:03:28Z</dcterms:modified>
</cp:coreProperties>
</file>